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67275" cy="42794238"/>
  <p:notesSz cx="7004050" cy="9290050"/>
  <p:defaultText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79">
          <p15:clr>
            <a:srgbClr val="A4A3A4"/>
          </p15:clr>
        </p15:guide>
        <p15:guide id="2" pos="95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18" d="100"/>
          <a:sy n="18" d="100"/>
        </p:scale>
        <p:origin x="3714" y="168"/>
      </p:cViewPr>
      <p:guideLst>
        <p:guide orient="horz" pos="13479"/>
        <p:guide pos="9533"/>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0DA-4661-ABF4-1DD161EB17EC}"/>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0DA-4661-ABF4-1DD161EB17EC}"/>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70DA-4661-ABF4-1DD161EB17EC}"/>
            </c:ext>
          </c:extLst>
        </c:ser>
        <c:dLbls>
          <c:showLegendKey val="0"/>
          <c:showVal val="0"/>
          <c:showCatName val="0"/>
          <c:showSerName val="0"/>
          <c:showPercent val="0"/>
          <c:showBubbleSize val="0"/>
        </c:dLbls>
        <c:gapWidth val="150"/>
        <c:axId val="93736960"/>
        <c:axId val="93738496"/>
      </c:barChart>
      <c:catAx>
        <c:axId val="93736960"/>
        <c:scaling>
          <c:orientation val="minMax"/>
        </c:scaling>
        <c:delete val="0"/>
        <c:axPos val="b"/>
        <c:numFmt formatCode="General" sourceLinked="0"/>
        <c:majorTickMark val="out"/>
        <c:minorTickMark val="none"/>
        <c:tickLblPos val="nextTo"/>
        <c:crossAx val="93738496"/>
        <c:crosses val="autoZero"/>
        <c:auto val="1"/>
        <c:lblAlgn val="ctr"/>
        <c:lblOffset val="100"/>
        <c:noMultiLvlLbl val="0"/>
      </c:catAx>
      <c:valAx>
        <c:axId val="93738496"/>
        <c:scaling>
          <c:orientation val="minMax"/>
        </c:scaling>
        <c:delete val="0"/>
        <c:axPos val="l"/>
        <c:majorGridlines/>
        <c:numFmt formatCode="General" sourceLinked="1"/>
        <c:majorTickMark val="out"/>
        <c:minorTickMark val="none"/>
        <c:tickLblPos val="nextTo"/>
        <c:crossAx val="93736960"/>
        <c:crosses val="autoZero"/>
        <c:crossBetween val="between"/>
      </c:valAx>
    </c:plotArea>
    <c:legend>
      <c:legendPos val="r"/>
      <c:overlay val="0"/>
    </c:legend>
    <c:plotVisOnly val="1"/>
    <c:dispBlanksAs val="gap"/>
    <c:showDLblsOverMax val="0"/>
  </c:chart>
  <c:txPr>
    <a:bodyPr/>
    <a:lstStyle/>
    <a:p>
      <a:pPr>
        <a:defRPr sz="1800"/>
      </a:pPr>
      <a:endParaRPr lang="tr-TR"/>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29426517"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10" name="Rectangle 9"/>
          <p:cNvSpPr/>
          <p:nvPr userDrawn="1"/>
        </p:nvSpPr>
        <p:spPr>
          <a:xfrm>
            <a:off x="0"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7" name="Rectangle 6"/>
          <p:cNvSpPr/>
          <p:nvPr userDrawn="1"/>
        </p:nvSpPr>
        <p:spPr>
          <a:xfrm>
            <a:off x="0" y="0"/>
            <a:ext cx="30267275" cy="534927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8" name="Rectangle 7"/>
          <p:cNvSpPr/>
          <p:nvPr userDrawn="1"/>
        </p:nvSpPr>
        <p:spPr>
          <a:xfrm>
            <a:off x="0" y="37444959"/>
            <a:ext cx="30267275" cy="534927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9" name="Instructions"/>
          <p:cNvSpPr/>
          <p:nvPr userDrawn="1"/>
        </p:nvSpPr>
        <p:spPr>
          <a:xfrm>
            <a:off x="-12611365" y="0"/>
            <a:ext cx="11770607" cy="427942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7425" tIns="217425" rIns="217425" bIns="21742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82"/>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82"/>
              </a:spcAft>
            </a:pPr>
            <a:r>
              <a:rPr lang="en-US" sz="6000" dirty="0">
                <a:solidFill>
                  <a:srgbClr val="7F7F7F"/>
                </a:solidFill>
                <a:latin typeface="Calibri" pitchFamily="34" charset="0"/>
                <a:cs typeface="Calibri" panose="020F0502020204030204" pitchFamily="34" charset="0"/>
              </a:rPr>
              <a:t>This poster template is set up for A0</a:t>
            </a:r>
            <a:r>
              <a:rPr lang="en-US" sz="6000" baseline="0" dirty="0">
                <a:solidFill>
                  <a:srgbClr val="7F7F7F"/>
                </a:solidFill>
                <a:latin typeface="Calibri" pitchFamily="34" charset="0"/>
                <a:cs typeface="Calibri" panose="020F0502020204030204" pitchFamily="34" charset="0"/>
              </a:rPr>
              <a:t> international paper size of 1189 mm x 841 mm</a:t>
            </a:r>
            <a:r>
              <a:rPr lang="en-US" sz="6000" dirty="0">
                <a:solidFill>
                  <a:srgbClr val="7F7F7F"/>
                </a:solidFill>
                <a:latin typeface="Calibri" pitchFamily="34" charset="0"/>
                <a:cs typeface="Calibri" panose="020F0502020204030204" pitchFamily="34" charset="0"/>
              </a:rPr>
              <a:t> (46.8” high by 33.1” wide). It can be printed at</a:t>
            </a:r>
            <a:r>
              <a:rPr lang="en-US" sz="6000" baseline="0" dirty="0">
                <a:solidFill>
                  <a:srgbClr val="7F7F7F"/>
                </a:solidFill>
                <a:latin typeface="Calibri" pitchFamily="34" charset="0"/>
                <a:cs typeface="Calibri" panose="020F0502020204030204" pitchFamily="34" charset="0"/>
              </a:rPr>
              <a:t> 70.6% for an A1 poster of 841 mm x 594 mm.</a:t>
            </a:r>
            <a:endParaRPr lang="en-US" sz="6000" dirty="0">
              <a:solidFill>
                <a:srgbClr val="7F7F7F"/>
              </a:solidFill>
              <a:latin typeface="Calibri" pitchFamily="34" charset="0"/>
              <a:cs typeface="Calibri" panose="020F0502020204030204" pitchFamily="34" charset="0"/>
            </a:endParaRPr>
          </a:p>
          <a:p>
            <a:pPr lvl="0">
              <a:spcBef>
                <a:spcPts val="0"/>
              </a:spcBef>
              <a:spcAft>
                <a:spcPts val="2282"/>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82"/>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82"/>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82"/>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82"/>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82"/>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82"/>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2" name="Group 1"/>
          <p:cNvGrpSpPr/>
          <p:nvPr userDrawn="1"/>
        </p:nvGrpSpPr>
        <p:grpSpPr>
          <a:xfrm>
            <a:off x="31108033" y="0"/>
            <a:ext cx="11770607" cy="42794238"/>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82"/>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82"/>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82"/>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82"/>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82"/>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delivery as fast as next business day within the US and Canada. </a:t>
              </a:r>
            </a:p>
            <a:p>
              <a:pPr lvl="0">
                <a:spcBef>
                  <a:spcPts val="0"/>
                </a:spcBef>
                <a:spcAft>
                  <a:spcPts val="2282"/>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International: +(1) 913-441-1410</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8425085"/>
              <a:ext cx="11904515" cy="10246926"/>
            </a:xfrm>
            <a:prstGeom prst="rect">
              <a:avLst/>
            </a:prstGeom>
          </p:spPr>
        </p:pic>
      </p:gr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11037" y="42504519"/>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364" y="1713754"/>
            <a:ext cx="27240548" cy="7132373"/>
          </a:xfrm>
          <a:prstGeom prst="rect">
            <a:avLst/>
          </a:prstGeom>
        </p:spPr>
        <p:txBody>
          <a:bodyPr vert="horz" lIns="417456" tIns="208727" rIns="417456" bIns="208727" rtlCol="0" anchor="ctr">
            <a:normAutofit/>
          </a:bodyPr>
          <a:lstStyle/>
          <a:p>
            <a:r>
              <a:rPr lang="en-US" dirty="0"/>
              <a:t>Click to edit Master title style</a:t>
            </a:r>
          </a:p>
        </p:txBody>
      </p:sp>
      <p:sp>
        <p:nvSpPr>
          <p:cNvPr id="3" name="Text Placeholder 2"/>
          <p:cNvSpPr>
            <a:spLocks noGrp="1"/>
          </p:cNvSpPr>
          <p:nvPr>
            <p:ph type="body" idx="1"/>
          </p:nvPr>
        </p:nvSpPr>
        <p:spPr>
          <a:xfrm>
            <a:off x="1513364" y="9985326"/>
            <a:ext cx="27240548" cy="28242219"/>
          </a:xfrm>
          <a:prstGeom prst="rect">
            <a:avLst/>
          </a:prstGeom>
        </p:spPr>
        <p:txBody>
          <a:bodyPr vert="horz" lIns="417456" tIns="208727" rIns="417456" bIns="208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513364" y="39663922"/>
            <a:ext cx="7062364" cy="2278397"/>
          </a:xfrm>
          <a:prstGeom prst="rect">
            <a:avLst/>
          </a:prstGeom>
        </p:spPr>
        <p:txBody>
          <a:bodyPr vert="horz" lIns="417456" tIns="208727" rIns="417456" bIns="208727" rtlCol="0" anchor="ctr"/>
          <a:lstStyle>
            <a:lvl1pPr algn="l">
              <a:defRPr sz="5500">
                <a:solidFill>
                  <a:schemeClr val="tx1">
                    <a:tint val="75000"/>
                  </a:schemeClr>
                </a:solidFill>
              </a:defRPr>
            </a:lvl1pPr>
          </a:lstStyle>
          <a:p>
            <a:fld id="{985D6BDF-9D0E-4E2B-85B8-D8F4790360C9}" type="datetimeFigureOut">
              <a:rPr lang="en-US" smtClean="0"/>
              <a:t>5/22/2024</a:t>
            </a:fld>
            <a:endParaRPr lang="en-US" dirty="0"/>
          </a:p>
        </p:txBody>
      </p:sp>
      <p:sp>
        <p:nvSpPr>
          <p:cNvPr id="5" name="Footer Placeholder 4"/>
          <p:cNvSpPr>
            <a:spLocks noGrp="1"/>
          </p:cNvSpPr>
          <p:nvPr>
            <p:ph type="ftr" sz="quarter" idx="3"/>
          </p:nvPr>
        </p:nvSpPr>
        <p:spPr>
          <a:xfrm>
            <a:off x="10341319" y="39663922"/>
            <a:ext cx="9584637" cy="2278397"/>
          </a:xfrm>
          <a:prstGeom prst="rect">
            <a:avLst/>
          </a:prstGeom>
        </p:spPr>
        <p:txBody>
          <a:bodyPr vert="horz" lIns="417456" tIns="208727" rIns="417456" bIns="208727"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691547" y="39663922"/>
            <a:ext cx="7062364" cy="2278397"/>
          </a:xfrm>
          <a:prstGeom prst="rect">
            <a:avLst/>
          </a:prstGeom>
        </p:spPr>
        <p:txBody>
          <a:bodyPr vert="horz" lIns="417456" tIns="208727" rIns="417456" bIns="208727" rtlCol="0" anchor="ctr"/>
          <a:lstStyle>
            <a:lvl1pPr algn="r">
              <a:defRPr sz="55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174556" rtl="0" eaLnBrk="1" latinLnBrk="0" hangingPunct="1">
        <a:spcBef>
          <a:spcPct val="0"/>
        </a:spcBef>
        <a:buNone/>
        <a:defRPr sz="7600" kern="1200">
          <a:solidFill>
            <a:schemeClr val="tx1"/>
          </a:solidFill>
          <a:latin typeface="+mj-lt"/>
          <a:ea typeface="+mj-ea"/>
          <a:cs typeface="+mj-cs"/>
        </a:defRPr>
      </a:lvl1pPr>
    </p:titleStyle>
    <p:bodyStyle>
      <a:lvl1pPr marL="434850"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1pPr>
      <a:lvl2pPr marL="86969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0454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173939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4pPr>
      <a:lvl5pPr marL="217424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5pPr>
      <a:lvl6pPr marL="11480029"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7307"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4585"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1863"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570801" y="668964"/>
            <a:ext cx="21117102" cy="2047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434850" rIns="173940" bIns="43485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7600" b="1" dirty="0">
                <a:solidFill>
                  <a:schemeClr val="accent3">
                    <a:lumMod val="20000"/>
                    <a:lumOff val="80000"/>
                  </a:schemeClr>
                </a:solidFill>
                <a:latin typeface="+mn-lt"/>
              </a:rPr>
              <a:t>Konu Başlığı</a:t>
            </a:r>
            <a:endParaRPr lang="en-US" sz="7600" b="1" dirty="0">
              <a:solidFill>
                <a:schemeClr val="accent3">
                  <a:lumMod val="20000"/>
                  <a:lumOff val="80000"/>
                </a:schemeClr>
              </a:solidFill>
              <a:latin typeface="+mn-lt"/>
            </a:endParaRPr>
          </a:p>
        </p:txBody>
      </p:sp>
      <p:sp>
        <p:nvSpPr>
          <p:cNvPr id="5" name="Text Box 123"/>
          <p:cNvSpPr txBox="1">
            <a:spLocks noChangeArrowheads="1"/>
          </p:cNvSpPr>
          <p:nvPr/>
        </p:nvSpPr>
        <p:spPr bwMode="auto">
          <a:xfrm>
            <a:off x="4570801" y="3120414"/>
            <a:ext cx="21117102" cy="2228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173940" rIns="173940" bIns="17394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4600" dirty="0">
                <a:solidFill>
                  <a:schemeClr val="accent3">
                    <a:lumMod val="20000"/>
                    <a:lumOff val="80000"/>
                  </a:schemeClr>
                </a:solidFill>
                <a:latin typeface="+mn-lt"/>
              </a:rPr>
              <a:t>Öğrenci İsimleri, Danışman İsmi</a:t>
            </a:r>
            <a:endParaRPr lang="en-US" sz="4600" baseline="30000" dirty="0">
              <a:solidFill>
                <a:schemeClr val="accent3">
                  <a:lumMod val="20000"/>
                  <a:lumOff val="80000"/>
                </a:schemeClr>
              </a:solidFill>
              <a:latin typeface="+mn-lt"/>
            </a:endParaRPr>
          </a:p>
          <a:p>
            <a:pPr algn="ctr" eaLnBrk="1" hangingPunct="1"/>
            <a:r>
              <a:rPr lang="tr-TR" sz="4600" baseline="30000" dirty="0">
                <a:solidFill>
                  <a:schemeClr val="accent3">
                    <a:lumMod val="20000"/>
                    <a:lumOff val="80000"/>
                  </a:schemeClr>
                </a:solidFill>
                <a:latin typeface="+mn-lt"/>
              </a:rPr>
              <a:t>Öğrenci Numaraları </a:t>
            </a:r>
            <a:endParaRPr lang="en-US" sz="4600" dirty="0">
              <a:solidFill>
                <a:schemeClr val="accent3">
                  <a:lumMod val="20000"/>
                  <a:lumOff val="80000"/>
                </a:schemeClr>
              </a:solidFill>
              <a:latin typeface="+mn-lt"/>
            </a:endParaRPr>
          </a:p>
        </p:txBody>
      </p:sp>
      <p:sp>
        <p:nvSpPr>
          <p:cNvPr id="24" name="TextBox 23"/>
          <p:cNvSpPr txBox="1"/>
          <p:nvPr/>
        </p:nvSpPr>
        <p:spPr>
          <a:xfrm>
            <a:off x="1261136" y="39049741"/>
            <a:ext cx="3286643" cy="2395637"/>
          </a:xfrm>
          <a:prstGeom prst="rect">
            <a:avLst/>
          </a:prstGeom>
          <a:solidFill>
            <a:schemeClr val="accent1">
              <a:lumMod val="40000"/>
              <a:lumOff val="60000"/>
            </a:schemeClr>
          </a:solidFill>
        </p:spPr>
        <p:txBody>
          <a:bodyPr wrap="none" lIns="86970" tIns="43485" rIns="86970" bIns="43485" rtlCol="0">
            <a:spAutoFit/>
          </a:bodyPr>
          <a:lstStyle/>
          <a:p>
            <a:r>
              <a:rPr lang="en-US" sz="3000" dirty="0"/>
              <a:t>&lt;your name&gt;</a:t>
            </a:r>
          </a:p>
          <a:p>
            <a:r>
              <a:rPr lang="en-US" sz="3000" dirty="0"/>
              <a:t>&lt;your organization&gt;</a:t>
            </a:r>
          </a:p>
          <a:p>
            <a:r>
              <a:rPr lang="en-US" sz="3000" dirty="0"/>
              <a:t>Email:</a:t>
            </a:r>
          </a:p>
          <a:p>
            <a:r>
              <a:rPr lang="en-US" sz="3000" dirty="0"/>
              <a:t>Website:</a:t>
            </a:r>
          </a:p>
          <a:p>
            <a:r>
              <a:rPr lang="en-US" sz="3000" dirty="0"/>
              <a:t>Phone:</a:t>
            </a:r>
          </a:p>
        </p:txBody>
      </p:sp>
      <p:sp>
        <p:nvSpPr>
          <p:cNvPr id="25" name="TextBox 24"/>
          <p:cNvSpPr txBox="1"/>
          <p:nvPr/>
        </p:nvSpPr>
        <p:spPr>
          <a:xfrm>
            <a:off x="1261136" y="37890733"/>
            <a:ext cx="2291667" cy="918816"/>
          </a:xfrm>
          <a:prstGeom prst="rect">
            <a:avLst/>
          </a:prstGeom>
          <a:noFill/>
        </p:spPr>
        <p:txBody>
          <a:bodyPr wrap="none" lIns="86970" tIns="43485" rIns="86970" bIns="43485" rtlCol="0">
            <a:spAutoFit/>
          </a:bodyPr>
          <a:lstStyle/>
          <a:p>
            <a:r>
              <a:rPr lang="tr-TR" sz="5400" b="1" dirty="0"/>
              <a:t>İletişim</a:t>
            </a:r>
            <a:endParaRPr lang="en-US" sz="5400" b="1" dirty="0"/>
          </a:p>
        </p:txBody>
      </p:sp>
      <p:sp>
        <p:nvSpPr>
          <p:cNvPr id="26" name="TextBox 25"/>
          <p:cNvSpPr txBox="1"/>
          <p:nvPr/>
        </p:nvSpPr>
        <p:spPr>
          <a:xfrm>
            <a:off x="15133638" y="39049741"/>
            <a:ext cx="13452122" cy="2852949"/>
          </a:xfrm>
          <a:prstGeom prst="rect">
            <a:avLst/>
          </a:prstGeom>
          <a:noFill/>
        </p:spPr>
        <p:txBody>
          <a:bodyPr wrap="square" lIns="86970" tIns="86970" rIns="86970" bIns="86970" numCol="1" spcCol="434850" rtlCol="0">
            <a:noAutofit/>
          </a:bodyPr>
          <a:lstStyle/>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endParaRPr lang="en-US" sz="1600" dirty="0"/>
          </a:p>
        </p:txBody>
      </p:sp>
      <p:sp>
        <p:nvSpPr>
          <p:cNvPr id="27" name="TextBox 26"/>
          <p:cNvSpPr txBox="1"/>
          <p:nvPr/>
        </p:nvSpPr>
        <p:spPr>
          <a:xfrm>
            <a:off x="15133638" y="37890733"/>
            <a:ext cx="3006093" cy="918816"/>
          </a:xfrm>
          <a:prstGeom prst="rect">
            <a:avLst/>
          </a:prstGeom>
          <a:noFill/>
        </p:spPr>
        <p:txBody>
          <a:bodyPr wrap="none" lIns="86970" tIns="43485" rIns="86970" bIns="43485" rtlCol="0">
            <a:spAutoFit/>
          </a:bodyPr>
          <a:lstStyle/>
          <a:p>
            <a:r>
              <a:rPr lang="tr-TR" sz="5400" b="1" dirty="0"/>
              <a:t>Kaynaklar</a:t>
            </a:r>
            <a:endParaRPr lang="en-US" sz="5400" b="1" dirty="0"/>
          </a:p>
        </p:txBody>
      </p:sp>
      <p:sp>
        <p:nvSpPr>
          <p:cNvPr id="10" name="Text Box 189"/>
          <p:cNvSpPr txBox="1">
            <a:spLocks noChangeArrowheads="1"/>
          </p:cNvSpPr>
          <p:nvPr/>
        </p:nvSpPr>
        <p:spPr bwMode="auto">
          <a:xfrm>
            <a:off x="1681515" y="7132373"/>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Abstract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2" name="Rectangle 31"/>
          <p:cNvSpPr/>
          <p:nvPr/>
        </p:nvSpPr>
        <p:spPr>
          <a:xfrm>
            <a:off x="1681515" y="6240826"/>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tr-TR" sz="5400" b="1" dirty="0">
                <a:solidFill>
                  <a:schemeClr val="accent3">
                    <a:lumMod val="20000"/>
                    <a:lumOff val="80000"/>
                  </a:schemeClr>
                </a:solidFill>
              </a:rPr>
              <a:t>Özet</a:t>
            </a:r>
            <a:endParaRPr lang="en-US" sz="5400" b="1" dirty="0">
              <a:solidFill>
                <a:schemeClr val="accent3">
                  <a:lumMod val="20000"/>
                  <a:lumOff val="80000"/>
                </a:schemeClr>
              </a:solidFill>
            </a:endParaRPr>
          </a:p>
        </p:txBody>
      </p:sp>
      <p:sp>
        <p:nvSpPr>
          <p:cNvPr id="15" name="Text Box 194"/>
          <p:cNvSpPr txBox="1">
            <a:spLocks noChangeArrowheads="1"/>
          </p:cNvSpPr>
          <p:nvPr/>
        </p:nvSpPr>
        <p:spPr bwMode="auto">
          <a:xfrm>
            <a:off x="10929850" y="17385160"/>
            <a:ext cx="8407576" cy="10507904"/>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Results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a:p>
            <a:pPr eaLnBrk="1" hangingPunct="1"/>
            <a:endParaRPr lang="en-US" sz="3000" dirty="0">
              <a:latin typeface="Calibri" pitchFamily="34" charset="0"/>
            </a:endParaRPr>
          </a:p>
          <a:p>
            <a:pPr eaLnBrk="1" hangingPunct="1"/>
            <a:r>
              <a:rPr lang="en-US" sz="3000" dirty="0">
                <a:latin typeface="Calibri" pitchFamily="34" charset="0"/>
              </a:rPr>
              <a:t>Speaking of Results, yours will look better if you remember to run a spell-check on your poster! After you’ve added your content click on </a:t>
            </a:r>
            <a:r>
              <a:rPr lang="en-US" sz="3000" b="1" dirty="0">
                <a:latin typeface="Calibri" pitchFamily="34" charset="0"/>
              </a:rPr>
              <a:t>Review</a:t>
            </a:r>
            <a:r>
              <a:rPr lang="en-US" sz="3000" dirty="0">
                <a:latin typeface="Calibri" pitchFamily="34" charset="0"/>
              </a:rPr>
              <a:t>, </a:t>
            </a:r>
            <a:r>
              <a:rPr lang="en-US" sz="3000" b="1" dirty="0">
                <a:latin typeface="Calibri" pitchFamily="34" charset="0"/>
              </a:rPr>
              <a:t>Spelling</a:t>
            </a:r>
            <a:r>
              <a:rPr lang="en-US" sz="3000" dirty="0">
                <a:latin typeface="Calibri" pitchFamily="34" charset="0"/>
              </a:rPr>
              <a:t>, or press F7.</a:t>
            </a:r>
          </a:p>
        </p:txBody>
      </p:sp>
      <p:sp>
        <p:nvSpPr>
          <p:cNvPr id="33" name="Rectangle 32"/>
          <p:cNvSpPr/>
          <p:nvPr/>
        </p:nvSpPr>
        <p:spPr>
          <a:xfrm>
            <a:off x="1681515"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tr-TR" sz="5400" b="1" dirty="0">
                <a:solidFill>
                  <a:schemeClr val="accent3">
                    <a:lumMod val="20000"/>
                    <a:lumOff val="80000"/>
                  </a:schemeClr>
                </a:solidFill>
              </a:rPr>
              <a:t>Giriş</a:t>
            </a:r>
            <a:endParaRPr lang="en-US" sz="5400" b="1" dirty="0">
              <a:solidFill>
                <a:schemeClr val="accent3">
                  <a:lumMod val="20000"/>
                  <a:lumOff val="80000"/>
                </a:schemeClr>
              </a:solidFill>
            </a:endParaRPr>
          </a:p>
        </p:txBody>
      </p:sp>
      <p:sp>
        <p:nvSpPr>
          <p:cNvPr id="13" name="Text Box 192"/>
          <p:cNvSpPr txBox="1">
            <a:spLocks noChangeArrowheads="1"/>
          </p:cNvSpPr>
          <p:nvPr/>
        </p:nvSpPr>
        <p:spPr bwMode="auto">
          <a:xfrm>
            <a:off x="10929850" y="7132373"/>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Methods and Materials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4" name="Rectangle 33"/>
          <p:cNvSpPr/>
          <p:nvPr/>
        </p:nvSpPr>
        <p:spPr>
          <a:xfrm>
            <a:off x="10929850" y="6240826"/>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tr-TR" sz="5400" b="1" dirty="0">
                <a:solidFill>
                  <a:schemeClr val="accent3">
                    <a:lumMod val="20000"/>
                    <a:lumOff val="80000"/>
                  </a:schemeClr>
                </a:solidFill>
              </a:rPr>
              <a:t>Yöntem ve Materyaller</a:t>
            </a:r>
            <a:endParaRPr lang="en-US" sz="5400" b="1" dirty="0">
              <a:solidFill>
                <a:schemeClr val="accent3">
                  <a:lumMod val="20000"/>
                  <a:lumOff val="80000"/>
                </a:schemeClr>
              </a:solidFill>
            </a:endParaRPr>
          </a:p>
        </p:txBody>
      </p:sp>
      <p:sp>
        <p:nvSpPr>
          <p:cNvPr id="12" name="Text Box 191"/>
          <p:cNvSpPr txBox="1">
            <a:spLocks noChangeArrowheads="1"/>
          </p:cNvSpPr>
          <p:nvPr/>
        </p:nvSpPr>
        <p:spPr bwMode="auto">
          <a:xfrm>
            <a:off x="20178184" y="17385160"/>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Discussion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5" name="Rectangle 34"/>
          <p:cNvSpPr/>
          <p:nvPr/>
        </p:nvSpPr>
        <p:spPr>
          <a:xfrm>
            <a:off x="20178184"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tr-TR" sz="5400" b="1" dirty="0">
                <a:solidFill>
                  <a:schemeClr val="accent3">
                    <a:lumMod val="20000"/>
                    <a:lumOff val="80000"/>
                  </a:schemeClr>
                </a:solidFill>
              </a:rPr>
              <a:t>Tartışma</a:t>
            </a:r>
            <a:endParaRPr lang="en-US" sz="5400" b="1" dirty="0">
              <a:solidFill>
                <a:schemeClr val="accent3">
                  <a:lumMod val="20000"/>
                  <a:lumOff val="80000"/>
                </a:schemeClr>
              </a:solidFill>
            </a:endParaRPr>
          </a:p>
        </p:txBody>
      </p:sp>
      <p:sp>
        <p:nvSpPr>
          <p:cNvPr id="14" name="Text Box 193"/>
          <p:cNvSpPr txBox="1">
            <a:spLocks noChangeArrowheads="1"/>
          </p:cNvSpPr>
          <p:nvPr/>
        </p:nvSpPr>
        <p:spPr bwMode="auto">
          <a:xfrm>
            <a:off x="20178184" y="27637946"/>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Conclusions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6" name="Rectangle 35"/>
          <p:cNvSpPr/>
          <p:nvPr/>
        </p:nvSpPr>
        <p:spPr>
          <a:xfrm>
            <a:off x="20178184" y="26746399"/>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tr-TR" sz="5400" b="1" dirty="0">
                <a:solidFill>
                  <a:schemeClr val="accent3">
                    <a:lumMod val="20000"/>
                    <a:lumOff val="80000"/>
                  </a:schemeClr>
                </a:solidFill>
              </a:rPr>
              <a:t>Çıkarımlar</a:t>
            </a:r>
            <a:endParaRPr lang="en-US" sz="5400" b="1" dirty="0">
              <a:solidFill>
                <a:schemeClr val="accent3">
                  <a:lumMod val="20000"/>
                  <a:lumOff val="80000"/>
                </a:schemeClr>
              </a:solidFill>
            </a:endParaRP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1763839099"/>
              </p:ext>
            </p:extLst>
          </p:nvPr>
        </p:nvGraphicFramePr>
        <p:xfrm>
          <a:off x="10959350" y="29696630"/>
          <a:ext cx="8407576" cy="6463709"/>
        </p:xfrm>
        <a:graphic>
          <a:graphicData uri="http://schemas.openxmlformats.org/drawingml/2006/table">
            <a:tbl>
              <a:tblPr firstRow="1" bandRow="1">
                <a:tableStyleId>{F5AB1C69-6EDB-4FF4-983F-18BD219EF322}</a:tableStyleId>
              </a:tblPr>
              <a:tblGrid>
                <a:gridCol w="2101894">
                  <a:extLst>
                    <a:ext uri="{9D8B030D-6E8A-4147-A177-3AD203B41FA5}">
                      <a16:colId xmlns:a16="http://schemas.microsoft.com/office/drawing/2014/main" val="20000"/>
                    </a:ext>
                  </a:extLst>
                </a:gridCol>
                <a:gridCol w="2101894">
                  <a:extLst>
                    <a:ext uri="{9D8B030D-6E8A-4147-A177-3AD203B41FA5}">
                      <a16:colId xmlns:a16="http://schemas.microsoft.com/office/drawing/2014/main" val="20001"/>
                    </a:ext>
                  </a:extLst>
                </a:gridCol>
                <a:gridCol w="2101894">
                  <a:extLst>
                    <a:ext uri="{9D8B030D-6E8A-4147-A177-3AD203B41FA5}">
                      <a16:colId xmlns:a16="http://schemas.microsoft.com/office/drawing/2014/main" val="20002"/>
                    </a:ext>
                  </a:extLst>
                </a:gridCol>
                <a:gridCol w="2101894">
                  <a:extLst>
                    <a:ext uri="{9D8B030D-6E8A-4147-A177-3AD203B41FA5}">
                      <a16:colId xmlns:a16="http://schemas.microsoft.com/office/drawing/2014/main" val="20003"/>
                    </a:ext>
                  </a:extLst>
                </a:gridCol>
              </a:tblGrid>
              <a:tr h="923387">
                <a:tc>
                  <a:txBody>
                    <a:bodyPr/>
                    <a:lstStyle/>
                    <a:p>
                      <a:endParaRPr lang="en-US" sz="3100" dirty="0"/>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extLst>
                  <a:ext uri="{0D108BD9-81ED-4DB2-BD59-A6C34878D82A}">
                    <a16:rowId xmlns:a16="http://schemas.microsoft.com/office/drawing/2014/main" val="10000"/>
                  </a:ext>
                </a:extLst>
              </a:tr>
              <a:tr h="923387">
                <a:tc>
                  <a:txBody>
                    <a:bodyPr/>
                    <a:lstStyle/>
                    <a:p>
                      <a:r>
                        <a:rPr lang="en-US" sz="3100" dirty="0"/>
                        <a:t>Item</a:t>
                      </a:r>
                    </a:p>
                  </a:txBody>
                  <a:tcPr marL="84076" marR="84076" marT="44577" marB="44577" anchor="ctr"/>
                </a:tc>
                <a:tc>
                  <a:txBody>
                    <a:bodyPr/>
                    <a:lstStyle/>
                    <a:p>
                      <a:pPr algn="ctr"/>
                      <a:r>
                        <a:rPr lang="en-US" sz="3100" dirty="0"/>
                        <a:t>800</a:t>
                      </a:r>
                    </a:p>
                  </a:txBody>
                  <a:tcPr marL="84076" marR="84076" marT="44577" marB="44577" anchor="ctr"/>
                </a:tc>
                <a:tc>
                  <a:txBody>
                    <a:bodyPr/>
                    <a:lstStyle/>
                    <a:p>
                      <a:pPr algn="ctr"/>
                      <a:r>
                        <a:rPr lang="en-US" sz="3100" dirty="0"/>
                        <a:t>790</a:t>
                      </a:r>
                    </a:p>
                  </a:txBody>
                  <a:tcPr marL="84076" marR="84076" marT="44577" marB="44577" anchor="ctr"/>
                </a:tc>
                <a:tc>
                  <a:txBody>
                    <a:bodyPr/>
                    <a:lstStyle/>
                    <a:p>
                      <a:pPr algn="ctr"/>
                      <a:r>
                        <a:rPr lang="en-US" sz="3100" dirty="0"/>
                        <a:t>4001</a:t>
                      </a:r>
                    </a:p>
                  </a:txBody>
                  <a:tcPr marL="84076" marR="84076" marT="44577" marB="44577" anchor="ctr"/>
                </a:tc>
                <a:extLst>
                  <a:ext uri="{0D108BD9-81ED-4DB2-BD59-A6C34878D82A}">
                    <a16:rowId xmlns:a16="http://schemas.microsoft.com/office/drawing/2014/main" val="10001"/>
                  </a:ext>
                </a:extLst>
              </a:tr>
              <a:tr h="923387">
                <a:tc>
                  <a:txBody>
                    <a:bodyPr/>
                    <a:lstStyle/>
                    <a:p>
                      <a:r>
                        <a:rPr lang="en-US" sz="3100" dirty="0"/>
                        <a:t>Item</a:t>
                      </a:r>
                    </a:p>
                  </a:txBody>
                  <a:tcPr marL="84076" marR="84076" marT="44577" marB="44577" anchor="ctr"/>
                </a:tc>
                <a:tc>
                  <a:txBody>
                    <a:bodyPr/>
                    <a:lstStyle/>
                    <a:p>
                      <a:pPr algn="ctr"/>
                      <a:r>
                        <a:rPr lang="en-US" sz="3100" dirty="0"/>
                        <a:t>356</a:t>
                      </a:r>
                    </a:p>
                  </a:txBody>
                  <a:tcPr marL="84076" marR="84076" marT="44577" marB="44577" anchor="ctr"/>
                </a:tc>
                <a:tc>
                  <a:txBody>
                    <a:bodyPr/>
                    <a:lstStyle/>
                    <a:p>
                      <a:pPr algn="ctr"/>
                      <a:r>
                        <a:rPr lang="en-US" sz="3100" dirty="0"/>
                        <a:t>856</a:t>
                      </a:r>
                    </a:p>
                  </a:txBody>
                  <a:tcPr marL="84076" marR="84076" marT="44577" marB="44577" anchor="ctr"/>
                </a:tc>
                <a:tc>
                  <a:txBody>
                    <a:bodyPr/>
                    <a:lstStyle/>
                    <a:p>
                      <a:pPr algn="ctr"/>
                      <a:r>
                        <a:rPr lang="en-US" sz="3100" dirty="0"/>
                        <a:t>290</a:t>
                      </a:r>
                    </a:p>
                  </a:txBody>
                  <a:tcPr marL="84076" marR="84076" marT="44577" marB="44577" anchor="ctr"/>
                </a:tc>
                <a:extLst>
                  <a:ext uri="{0D108BD9-81ED-4DB2-BD59-A6C34878D82A}">
                    <a16:rowId xmlns:a16="http://schemas.microsoft.com/office/drawing/2014/main" val="10002"/>
                  </a:ext>
                </a:extLst>
              </a:tr>
              <a:tr h="923387">
                <a:tc>
                  <a:txBody>
                    <a:bodyPr/>
                    <a:lstStyle/>
                    <a:p>
                      <a:r>
                        <a:rPr lang="en-US" sz="3100" dirty="0"/>
                        <a:t>Item</a:t>
                      </a:r>
                    </a:p>
                  </a:txBody>
                  <a:tcPr marL="84076" marR="84076" marT="44577" marB="44577" anchor="ctr"/>
                </a:tc>
                <a:tc>
                  <a:txBody>
                    <a:bodyPr/>
                    <a:lstStyle/>
                    <a:p>
                      <a:pPr algn="ctr"/>
                      <a:r>
                        <a:rPr lang="en-US" sz="3100" dirty="0"/>
                        <a:t>228</a:t>
                      </a:r>
                    </a:p>
                  </a:txBody>
                  <a:tcPr marL="84076" marR="84076" marT="44577" marB="44577" anchor="ctr"/>
                </a:tc>
                <a:tc>
                  <a:txBody>
                    <a:bodyPr/>
                    <a:lstStyle/>
                    <a:p>
                      <a:pPr algn="ctr"/>
                      <a:r>
                        <a:rPr lang="en-US" sz="3100" dirty="0"/>
                        <a:t>134</a:t>
                      </a:r>
                    </a:p>
                  </a:txBody>
                  <a:tcPr marL="84076" marR="84076" marT="44577" marB="44577" anchor="ctr"/>
                </a:tc>
                <a:tc>
                  <a:txBody>
                    <a:bodyPr/>
                    <a:lstStyle/>
                    <a:p>
                      <a:pPr algn="ctr"/>
                      <a:r>
                        <a:rPr lang="en-US" sz="3100" dirty="0"/>
                        <a:t>238</a:t>
                      </a:r>
                    </a:p>
                  </a:txBody>
                  <a:tcPr marL="84076" marR="84076" marT="44577" marB="44577" anchor="ctr"/>
                </a:tc>
                <a:extLst>
                  <a:ext uri="{0D108BD9-81ED-4DB2-BD59-A6C34878D82A}">
                    <a16:rowId xmlns:a16="http://schemas.microsoft.com/office/drawing/2014/main" val="10003"/>
                  </a:ext>
                </a:extLst>
              </a:tr>
              <a:tr h="923387">
                <a:tc>
                  <a:txBody>
                    <a:bodyPr/>
                    <a:lstStyle/>
                    <a:p>
                      <a:r>
                        <a:rPr lang="en-US" sz="3100" dirty="0"/>
                        <a:t>Item</a:t>
                      </a:r>
                    </a:p>
                  </a:txBody>
                  <a:tcPr marL="84076" marR="84076" marT="44577" marB="44577" anchor="ctr"/>
                </a:tc>
                <a:tc>
                  <a:txBody>
                    <a:bodyPr/>
                    <a:lstStyle/>
                    <a:p>
                      <a:pPr algn="ctr"/>
                      <a:r>
                        <a:rPr lang="en-US" sz="3100" dirty="0"/>
                        <a:t>954</a:t>
                      </a:r>
                    </a:p>
                  </a:txBody>
                  <a:tcPr marL="84076" marR="84076" marT="44577" marB="44577" anchor="ctr"/>
                </a:tc>
                <a:tc>
                  <a:txBody>
                    <a:bodyPr/>
                    <a:lstStyle/>
                    <a:p>
                      <a:pPr algn="ctr"/>
                      <a:r>
                        <a:rPr lang="en-US" sz="3100" dirty="0"/>
                        <a:t>875</a:t>
                      </a:r>
                    </a:p>
                  </a:txBody>
                  <a:tcPr marL="84076" marR="84076" marT="44577" marB="44577" anchor="ctr"/>
                </a:tc>
                <a:tc>
                  <a:txBody>
                    <a:bodyPr/>
                    <a:lstStyle/>
                    <a:p>
                      <a:pPr algn="ctr"/>
                      <a:r>
                        <a:rPr lang="en-US" sz="3100" dirty="0"/>
                        <a:t>976</a:t>
                      </a:r>
                    </a:p>
                  </a:txBody>
                  <a:tcPr marL="84076" marR="84076" marT="44577" marB="44577" anchor="ctr"/>
                </a:tc>
                <a:extLst>
                  <a:ext uri="{0D108BD9-81ED-4DB2-BD59-A6C34878D82A}">
                    <a16:rowId xmlns:a16="http://schemas.microsoft.com/office/drawing/2014/main" val="10004"/>
                  </a:ext>
                </a:extLst>
              </a:tr>
              <a:tr h="923387">
                <a:tc>
                  <a:txBody>
                    <a:bodyPr/>
                    <a:lstStyle/>
                    <a:p>
                      <a:r>
                        <a:rPr lang="en-US" sz="3100" dirty="0"/>
                        <a:t>Item</a:t>
                      </a:r>
                    </a:p>
                  </a:txBody>
                  <a:tcPr marL="84076" marR="84076" marT="44577" marB="44577" anchor="ctr"/>
                </a:tc>
                <a:tc>
                  <a:txBody>
                    <a:bodyPr/>
                    <a:lstStyle/>
                    <a:p>
                      <a:pPr algn="ctr"/>
                      <a:r>
                        <a:rPr lang="en-US" sz="3100" dirty="0"/>
                        <a:t>324</a:t>
                      </a:r>
                    </a:p>
                  </a:txBody>
                  <a:tcPr marL="84076" marR="84076" marT="44577" marB="44577" anchor="ctr"/>
                </a:tc>
                <a:tc>
                  <a:txBody>
                    <a:bodyPr/>
                    <a:lstStyle/>
                    <a:p>
                      <a:pPr algn="ctr"/>
                      <a:r>
                        <a:rPr lang="en-US" sz="3100" dirty="0"/>
                        <a:t>325</a:t>
                      </a:r>
                    </a:p>
                  </a:txBody>
                  <a:tcPr marL="84076" marR="84076" marT="44577" marB="44577" anchor="ctr"/>
                </a:tc>
                <a:tc>
                  <a:txBody>
                    <a:bodyPr/>
                    <a:lstStyle/>
                    <a:p>
                      <a:pPr algn="ctr"/>
                      <a:r>
                        <a:rPr lang="en-US" sz="3100" dirty="0"/>
                        <a:t>301</a:t>
                      </a:r>
                    </a:p>
                  </a:txBody>
                  <a:tcPr marL="84076" marR="84076" marT="44577" marB="44577" anchor="ctr"/>
                </a:tc>
                <a:extLst>
                  <a:ext uri="{0D108BD9-81ED-4DB2-BD59-A6C34878D82A}">
                    <a16:rowId xmlns:a16="http://schemas.microsoft.com/office/drawing/2014/main" val="10005"/>
                  </a:ext>
                </a:extLst>
              </a:tr>
              <a:tr h="923387">
                <a:tc>
                  <a:txBody>
                    <a:bodyPr/>
                    <a:lstStyle/>
                    <a:p>
                      <a:r>
                        <a:rPr lang="en-US" sz="3100" dirty="0"/>
                        <a:t>Item</a:t>
                      </a:r>
                    </a:p>
                  </a:txBody>
                  <a:tcPr marL="84076" marR="84076" marT="44577" marB="44577" anchor="ctr"/>
                </a:tc>
                <a:tc>
                  <a:txBody>
                    <a:bodyPr/>
                    <a:lstStyle/>
                    <a:p>
                      <a:pPr algn="ctr"/>
                      <a:r>
                        <a:rPr lang="en-US" sz="3100" dirty="0"/>
                        <a:t>199</a:t>
                      </a:r>
                    </a:p>
                  </a:txBody>
                  <a:tcPr marL="84076" marR="84076" marT="44577" marB="44577" anchor="ctr"/>
                </a:tc>
                <a:tc>
                  <a:txBody>
                    <a:bodyPr/>
                    <a:lstStyle/>
                    <a:p>
                      <a:pPr algn="ctr"/>
                      <a:r>
                        <a:rPr lang="en-US" sz="3100" dirty="0"/>
                        <a:t>137</a:t>
                      </a:r>
                    </a:p>
                  </a:txBody>
                  <a:tcPr marL="84076" marR="84076" marT="44577" marB="44577" anchor="ctr"/>
                </a:tc>
                <a:tc>
                  <a:txBody>
                    <a:bodyPr/>
                    <a:lstStyle/>
                    <a:p>
                      <a:pPr algn="ctr"/>
                      <a:r>
                        <a:rPr lang="en-US" sz="3100" dirty="0"/>
                        <a:t>186</a:t>
                      </a:r>
                    </a:p>
                  </a:txBody>
                  <a:tcPr marL="84076" marR="84076" marT="44577" marB="44577"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681515" y="17385160"/>
                <a:ext cx="8407576" cy="15155908"/>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mn-lt"/>
                  </a:rPr>
                  <a:t>Genigraphics®</a:t>
                </a:r>
                <a:r>
                  <a:rPr lang="en-US" sz="3000" dirty="0">
                    <a:latin typeface="+mn-lt"/>
                  </a:rPr>
                  <a:t> has provided this template to assist in preparation of a medical or scientific research poster. The dimensions are set to A0 international paper size (46.8” high by 33.1” wide) but prints can be scaled up or down in size to any dimension with the same aspect ratio. For example, if you order an A1 poster (33.1” high by 23.4” wide) using this template, we will print the file at 70.6% of its original size. </a:t>
                </a:r>
                <a:r>
                  <a:rPr lang="en-US" sz="3000" b="1" dirty="0">
                    <a:latin typeface="+mn-lt"/>
                  </a:rPr>
                  <a:t>The most critical factor is that your template and poster dimensions must be proportional:</a:t>
                </a:r>
              </a:p>
              <a:p>
                <a:pPr eaLnBrk="1" hangingPunct="1"/>
                <a:endParaRPr lang="en-US" sz="3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𝒕𝒆𝒎𝒑𝒍𝒂𝒕𝒆</m:t>
                              </m:r>
                              <m:r>
                                <a:rPr lang="en-US" sz="3000" b="1" i="1">
                                  <a:latin typeface="Cambria Math"/>
                                </a:rPr>
                                <m:t> </m:t>
                              </m:r>
                              <m:r>
                                <a:rPr lang="en-US" sz="3000" b="1" i="1">
                                  <a:latin typeface="Cambria Math"/>
                                </a:rPr>
                                <m:t>𝒉𝒆𝒊𝒈𝒉𝒕</m:t>
                              </m:r>
                            </m:num>
                            <m:den>
                              <m:r>
                                <a:rPr lang="en-US" sz="3000" b="1" i="1">
                                  <a:latin typeface="Cambria Math"/>
                                </a:rPr>
                                <m:t>𝒕𝒆𝒎𝒑𝒍𝒂𝒕𝒆</m:t>
                              </m:r>
                              <m:r>
                                <a:rPr lang="en-US" sz="3000" b="1" i="1">
                                  <a:latin typeface="Cambria Math"/>
                                </a:rPr>
                                <m:t> </m:t>
                              </m:r>
                              <m:r>
                                <a:rPr lang="en-US" sz="3000" b="1" i="1">
                                  <a:latin typeface="Cambria Math"/>
                                </a:rPr>
                                <m:t>𝒘𝒊𝒅𝒕𝒉</m:t>
                              </m:r>
                            </m:den>
                          </m:f>
                        </m:e>
                      </m:box>
                      <m:r>
                        <a:rPr lang="en-US" sz="3000" b="1" i="1">
                          <a:latin typeface="Cambria Math"/>
                        </a:rPr>
                        <m:t> = </m:t>
                      </m:r>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𝒉𝒆𝒊𝒈𝒉𝒕</m:t>
                              </m:r>
                            </m:num>
                            <m:den>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𝒘𝒊𝒅𝒕𝒉</m:t>
                              </m:r>
                            </m:den>
                          </m:f>
                        </m:e>
                      </m:box>
                    </m:oMath>
                  </m:oMathPara>
                </a14:m>
                <a:endParaRPr lang="en-US" sz="3000" b="1" dirty="0">
                  <a:latin typeface="+mn-lt"/>
                </a:endParaRPr>
              </a:p>
              <a:p>
                <a:pPr eaLnBrk="1" hangingPunct="1"/>
                <a:endParaRPr lang="en-US" sz="3000" dirty="0">
                  <a:latin typeface="+mn-lt"/>
                </a:endParaRPr>
              </a:p>
              <a:p>
                <a:pPr eaLnBrk="1" hangingPunct="1"/>
                <a:r>
                  <a:rPr lang="en-US" sz="3000" dirty="0">
                    <a:latin typeface="+mn-lt"/>
                  </a:rPr>
                  <a:t>Order your poster from Genigraphics and we will perform a free design review and advise you if we see anything that may be a concern for printing. We’ll even help tidy things up.</a:t>
                </a:r>
              </a:p>
              <a:p>
                <a:pPr eaLnBrk="1" hangingPunct="1"/>
                <a:endParaRPr lang="en-US" sz="3000" dirty="0">
                  <a:latin typeface="+mn-lt"/>
                </a:endParaRPr>
              </a:p>
              <a:p>
                <a:pPr eaLnBrk="1" hangingPunct="1"/>
                <a:r>
                  <a:rPr lang="en-US" sz="3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681515" y="17385160"/>
                <a:ext cx="8407576" cy="15155908"/>
              </a:xfrm>
              <a:prstGeom prst="rect">
                <a:avLst/>
              </a:prstGeom>
              <a:blipFill rotWithShape="1">
                <a:blip r:embed="rId2"/>
                <a:stretch>
                  <a:fillRect l="-652" r="-1448"/>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0929850"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tr-TR" sz="5400" b="1" dirty="0">
                <a:solidFill>
                  <a:schemeClr val="accent3">
                    <a:lumMod val="20000"/>
                    <a:lumOff val="80000"/>
                  </a:schemeClr>
                </a:solidFill>
              </a:rPr>
              <a:t>Sonuçlar</a:t>
            </a:r>
            <a:endParaRPr lang="en-US" sz="5400" b="1" dirty="0">
              <a:solidFill>
                <a:schemeClr val="accent3">
                  <a:lumMod val="20000"/>
                  <a:lumOff val="80000"/>
                </a:schemeClr>
              </a:solidFill>
            </a:endParaRP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1115" y="32987225"/>
            <a:ext cx="3783410" cy="2674640"/>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5283" y="32987225"/>
            <a:ext cx="3783410" cy="2674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711118" y="35880399"/>
            <a:ext cx="3884987"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52" name="Text Box 181"/>
          <p:cNvSpPr txBox="1">
            <a:spLocks noChangeArrowheads="1"/>
          </p:cNvSpPr>
          <p:nvPr/>
        </p:nvSpPr>
        <p:spPr bwMode="auto">
          <a:xfrm>
            <a:off x="6335284" y="35880399"/>
            <a:ext cx="3884987"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sp>
        <p:nvSpPr>
          <p:cNvPr id="53" name="Text Box 180"/>
          <p:cNvSpPr txBox="1">
            <a:spLocks noChangeArrowheads="1"/>
          </p:cNvSpPr>
          <p:nvPr/>
        </p:nvSpPr>
        <p:spPr bwMode="auto">
          <a:xfrm>
            <a:off x="10782037" y="29119504"/>
            <a:ext cx="377380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24pt Calibri.</a:t>
            </a:r>
          </a:p>
        </p:txBody>
      </p:sp>
      <p:graphicFrame>
        <p:nvGraphicFramePr>
          <p:cNvPr id="3" name="Chart 2"/>
          <p:cNvGraphicFramePr/>
          <p:nvPr>
            <p:extLst>
              <p:ext uri="{D42A27DB-BD31-4B8C-83A1-F6EECF244321}">
                <p14:modId xmlns:p14="http://schemas.microsoft.com/office/powerpoint/2010/main" val="179898658"/>
              </p:ext>
            </p:extLst>
          </p:nvPr>
        </p:nvGraphicFramePr>
        <p:xfrm>
          <a:off x="20211155" y="6686601"/>
          <a:ext cx="8407576" cy="8076380"/>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0040943" y="15156294"/>
            <a:ext cx="379387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24pt Calibri.</a:t>
            </a:r>
          </a:p>
        </p:txBody>
      </p:sp>
      <p:sp>
        <p:nvSpPr>
          <p:cNvPr id="31" name="Rectangle 265"/>
          <p:cNvSpPr>
            <a:spLocks noChangeAspect="1" noChangeArrowheads="1"/>
          </p:cNvSpPr>
          <p:nvPr/>
        </p:nvSpPr>
        <p:spPr bwMode="auto">
          <a:xfrm>
            <a:off x="26736094" y="1515630"/>
            <a:ext cx="2688304" cy="213971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9717" tIns="39858" rIns="79717" bIns="39858" anchor="ctr"/>
          <a:lstStyle/>
          <a:p>
            <a:pPr algn="ctr" defTabSz="3826073"/>
            <a:r>
              <a:rPr lang="en-US" sz="1900" b="1" dirty="0">
                <a:latin typeface="Calibri" pitchFamily="34" charset="0"/>
              </a:rPr>
              <a:t>REPLACE THIS BOX WITH YOUR ORGANIZATION’S</a:t>
            </a:r>
          </a:p>
          <a:p>
            <a:pPr algn="ctr" defTabSz="3826073"/>
            <a:r>
              <a:rPr lang="en-US" sz="1900" b="1" dirty="0">
                <a:latin typeface="Calibri" pitchFamily="34" charset="0"/>
              </a:rPr>
              <a:t>HIGH RESOLUTION LOGO</a:t>
            </a:r>
          </a:p>
        </p:txBody>
      </p:sp>
      <p:pic>
        <p:nvPicPr>
          <p:cNvPr id="6" name="Resim 5">
            <a:extLst>
              <a:ext uri="{FF2B5EF4-FFF2-40B4-BE49-F238E27FC236}">
                <a16:creationId xmlns:a16="http://schemas.microsoft.com/office/drawing/2014/main" id="{A50ADCD2-7517-40A5-BC55-53427D944CD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6867" y="867636"/>
            <a:ext cx="3599695" cy="3599695"/>
          </a:xfrm>
          <a:prstGeom prst="rect">
            <a:avLst/>
          </a:prstGeom>
        </p:spPr>
      </p:pic>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2529</TotalTime>
  <Words>1077</Words>
  <Application>Microsoft Office PowerPoint</Application>
  <PresentationFormat>Özel</PresentationFormat>
  <Paragraphs>103</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Cambria Math</vt:lpstr>
      <vt:lpstr>Office Theme</vt:lpstr>
      <vt:lpstr>PowerPoint Sunusu</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A0/A1</dc:title>
  <dc:creator>Jay Larson</dc:creator>
  <dc:description>Quality poster printing
www.genigraphics.com
1-800-790-4001</dc:description>
  <cp:lastModifiedBy>end. müh. bol-1</cp:lastModifiedBy>
  <cp:revision>62</cp:revision>
  <cp:lastPrinted>2013-02-12T02:21:55Z</cp:lastPrinted>
  <dcterms:created xsi:type="dcterms:W3CDTF">2013-02-10T21:14:48Z</dcterms:created>
  <dcterms:modified xsi:type="dcterms:W3CDTF">2024-05-22T14:17:01Z</dcterms:modified>
</cp:coreProperties>
</file>