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8" d="100"/>
          <a:sy n="18" d="100"/>
        </p:scale>
        <p:origin x="3714" y="168"/>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0DA-4661-ABF4-1DD161EB17EC}"/>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0DA-4661-ABF4-1DD161EB17EC}"/>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70DA-4661-ABF4-1DD161EB17EC}"/>
            </c:ext>
          </c:extLst>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numFmt formatCode="General" sourceLinked="0"/>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overlay val="0"/>
    </c:legend>
    <c:plotVisOnly val="1"/>
    <c:dispBlanksAs val="gap"/>
    <c:showDLblsOverMax val="0"/>
  </c:chart>
  <c:txPr>
    <a:bodyPr/>
    <a:lstStyle/>
    <a:p>
      <a:pPr>
        <a:defRPr sz="1800"/>
      </a:pPr>
      <a:endParaRPr lang="tr-TR"/>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a:solidFill>
                  <a:srgbClr val="7F7F7F"/>
                </a:solidFill>
                <a:latin typeface="Calibri" pitchFamily="34" charset="0"/>
                <a:cs typeface="Calibri" panose="020F0502020204030204" pitchFamily="34" charset="0"/>
              </a:rPr>
              <a:t>This poster template is set up for A0</a:t>
            </a:r>
            <a:r>
              <a:rPr lang="en-US" sz="6000" baseline="0" dirty="0">
                <a:solidFill>
                  <a:srgbClr val="7F7F7F"/>
                </a:solidFill>
                <a:latin typeface="Calibri" pitchFamily="34" charset="0"/>
                <a:cs typeface="Calibri" panose="020F0502020204030204" pitchFamily="34" charset="0"/>
              </a:rPr>
              <a:t> international paper size of 1189 mm x 841 mm</a:t>
            </a:r>
            <a:r>
              <a:rPr lang="en-US" sz="6000" dirty="0">
                <a:solidFill>
                  <a:srgbClr val="7F7F7F"/>
                </a:solidFill>
                <a:latin typeface="Calibri" pitchFamily="34" charset="0"/>
                <a:cs typeface="Calibri" panose="020F0502020204030204" pitchFamily="34" charset="0"/>
              </a:rPr>
              <a:t> (46.8” high by 33.1” wide). It can be printed at</a:t>
            </a:r>
            <a:r>
              <a:rPr lang="en-US" sz="6000" baseline="0" dirty="0">
                <a:solidFill>
                  <a:srgbClr val="7F7F7F"/>
                </a:solidFill>
                <a:latin typeface="Calibri" pitchFamily="34" charset="0"/>
                <a:cs typeface="Calibri" panose="020F0502020204030204" pitchFamily="34" charset="0"/>
              </a:rPr>
              <a:t> 70.6% for an A1 poster of 841 mm x 594 mm.</a:t>
            </a:r>
            <a:endParaRPr lang="en-US" sz="60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International: +(1) 913-441-1410</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11037" y="4250451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5/22/2024</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70801" y="668964"/>
            <a:ext cx="21117102" cy="204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7600" b="1" dirty="0">
                <a:solidFill>
                  <a:schemeClr val="accent3">
                    <a:lumMod val="20000"/>
                    <a:lumOff val="80000"/>
                  </a:schemeClr>
                </a:solidFill>
                <a:latin typeface="+mn-lt"/>
              </a:rPr>
              <a:t>Konu Başlığı</a:t>
            </a:r>
            <a:endParaRPr lang="en-US" sz="76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4570801" y="3120414"/>
            <a:ext cx="21117102" cy="2228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4600" dirty="0">
                <a:solidFill>
                  <a:schemeClr val="accent3">
                    <a:lumMod val="20000"/>
                    <a:lumOff val="80000"/>
                  </a:schemeClr>
                </a:solidFill>
                <a:latin typeface="+mn-lt"/>
              </a:rPr>
              <a:t>Öğrenci İsimleri, Danışman İsmi</a:t>
            </a:r>
            <a:endParaRPr lang="en-US" sz="4600" baseline="30000" dirty="0">
              <a:solidFill>
                <a:schemeClr val="accent3">
                  <a:lumMod val="20000"/>
                  <a:lumOff val="80000"/>
                </a:schemeClr>
              </a:solidFill>
              <a:latin typeface="+mn-lt"/>
            </a:endParaRPr>
          </a:p>
          <a:p>
            <a:pPr algn="ctr" eaLnBrk="1" hangingPunct="1"/>
            <a:r>
              <a:rPr lang="tr-TR" sz="4600" baseline="30000" dirty="0">
                <a:solidFill>
                  <a:schemeClr val="accent3">
                    <a:lumMod val="20000"/>
                    <a:lumOff val="80000"/>
                  </a:schemeClr>
                </a:solidFill>
                <a:latin typeface="+mn-lt"/>
              </a:rPr>
              <a:t>Öğrenci Numaraları </a:t>
            </a:r>
            <a:endParaRPr lang="en-US" sz="4600" dirty="0">
              <a:solidFill>
                <a:schemeClr val="accent3">
                  <a:lumMod val="20000"/>
                  <a:lumOff val="80000"/>
                </a:schemeClr>
              </a:solidFill>
              <a:latin typeface="+mn-lt"/>
            </a:endParaRPr>
          </a:p>
        </p:txBody>
      </p:sp>
      <p:sp>
        <p:nvSpPr>
          <p:cNvPr id="24" name="TextBox 23"/>
          <p:cNvSpPr txBox="1"/>
          <p:nvPr/>
        </p:nvSpPr>
        <p:spPr>
          <a:xfrm>
            <a:off x="1261136" y="39049741"/>
            <a:ext cx="3286643" cy="2395637"/>
          </a:xfrm>
          <a:prstGeom prst="rect">
            <a:avLst/>
          </a:prstGeom>
          <a:solidFill>
            <a:schemeClr val="accent1">
              <a:lumMod val="40000"/>
              <a:lumOff val="60000"/>
            </a:schemeClr>
          </a:solidFill>
        </p:spPr>
        <p:txBody>
          <a:bodyPr wrap="none" lIns="86970" tIns="43485" rIns="86970" bIns="43485" rtlCol="0">
            <a:spAutoFit/>
          </a:bodyPr>
          <a:lstStyle/>
          <a:p>
            <a:r>
              <a:rPr lang="en-US" sz="3000" dirty="0"/>
              <a:t>&lt;your name&gt;</a:t>
            </a:r>
          </a:p>
          <a:p>
            <a:r>
              <a:rPr lang="en-US" sz="3000" dirty="0"/>
              <a:t>&lt;your organization&gt;</a:t>
            </a:r>
          </a:p>
          <a:p>
            <a:r>
              <a:rPr lang="en-US" sz="3000" dirty="0"/>
              <a:t>Email:</a:t>
            </a:r>
          </a:p>
          <a:p>
            <a:r>
              <a:rPr lang="en-US" sz="3000" dirty="0"/>
              <a:t>Website:</a:t>
            </a:r>
          </a:p>
          <a:p>
            <a:r>
              <a:rPr lang="en-US" sz="3000" dirty="0"/>
              <a:t>Phone:</a:t>
            </a:r>
          </a:p>
        </p:txBody>
      </p:sp>
      <p:sp>
        <p:nvSpPr>
          <p:cNvPr id="25" name="TextBox 24"/>
          <p:cNvSpPr txBox="1"/>
          <p:nvPr/>
        </p:nvSpPr>
        <p:spPr>
          <a:xfrm>
            <a:off x="1261136" y="37890733"/>
            <a:ext cx="2291667" cy="918816"/>
          </a:xfrm>
          <a:prstGeom prst="rect">
            <a:avLst/>
          </a:prstGeom>
          <a:noFill/>
        </p:spPr>
        <p:txBody>
          <a:bodyPr wrap="none" lIns="86970" tIns="43485" rIns="86970" bIns="43485" rtlCol="0">
            <a:spAutoFit/>
          </a:bodyPr>
          <a:lstStyle/>
          <a:p>
            <a:r>
              <a:rPr lang="tr-TR" sz="5400" b="1" dirty="0"/>
              <a:t>İletişim</a:t>
            </a:r>
            <a:endParaRPr lang="en-US" sz="5400" b="1" dirty="0"/>
          </a:p>
        </p:txBody>
      </p:sp>
      <p:sp>
        <p:nvSpPr>
          <p:cNvPr id="26" name="TextBox 25"/>
          <p:cNvSpPr txBox="1"/>
          <p:nvPr/>
        </p:nvSpPr>
        <p:spPr>
          <a:xfrm>
            <a:off x="15133638" y="39049741"/>
            <a:ext cx="13452122" cy="2852949"/>
          </a:xfrm>
          <a:prstGeom prst="rect">
            <a:avLst/>
          </a:prstGeom>
          <a:noFill/>
        </p:spPr>
        <p:txBody>
          <a:bodyPr wrap="square" lIns="86970" tIns="86970" rIns="86970" bIns="86970" numCol="1" spcCol="434850" rtlCol="0">
            <a:noAutofit/>
          </a:bodyPr>
          <a:lstStyle/>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r>
              <a:rPr lang="en-US" sz="1600" dirty="0"/>
              <a:t>  </a:t>
            </a:r>
          </a:p>
          <a:p>
            <a:pPr marL="434850" indent="-434850">
              <a:buFont typeface="+mj-lt"/>
              <a:buAutoNum type="arabicPeriod"/>
            </a:pPr>
            <a:endParaRPr lang="en-US" sz="1600" dirty="0"/>
          </a:p>
        </p:txBody>
      </p:sp>
      <p:sp>
        <p:nvSpPr>
          <p:cNvPr id="27" name="TextBox 26"/>
          <p:cNvSpPr txBox="1"/>
          <p:nvPr/>
        </p:nvSpPr>
        <p:spPr>
          <a:xfrm>
            <a:off x="15133638" y="37890733"/>
            <a:ext cx="3006093" cy="918816"/>
          </a:xfrm>
          <a:prstGeom prst="rect">
            <a:avLst/>
          </a:prstGeom>
          <a:noFill/>
        </p:spPr>
        <p:txBody>
          <a:bodyPr wrap="none" lIns="86970" tIns="43485" rIns="86970" bIns="43485" rtlCol="0">
            <a:spAutoFit/>
          </a:bodyPr>
          <a:lstStyle/>
          <a:p>
            <a:r>
              <a:rPr lang="tr-TR" sz="5400" b="1" dirty="0"/>
              <a:t>Kaynaklar</a:t>
            </a:r>
            <a:endParaRPr lang="en-US" sz="5400" b="1" dirty="0"/>
          </a:p>
        </p:txBody>
      </p:sp>
      <p:sp>
        <p:nvSpPr>
          <p:cNvPr id="10" name="Text Box 189"/>
          <p:cNvSpPr txBox="1">
            <a:spLocks noChangeArrowheads="1"/>
          </p:cNvSpPr>
          <p:nvPr/>
        </p:nvSpPr>
        <p:spPr bwMode="auto">
          <a:xfrm>
            <a:off x="1681515"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2" name="Rectangle 31"/>
          <p:cNvSpPr/>
          <p:nvPr/>
        </p:nvSpPr>
        <p:spPr>
          <a:xfrm>
            <a:off x="1681515"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tr-TR" sz="5400" b="1" dirty="0">
                <a:solidFill>
                  <a:schemeClr val="accent3">
                    <a:lumMod val="20000"/>
                    <a:lumOff val="80000"/>
                  </a:schemeClr>
                </a:solidFill>
              </a:rPr>
              <a:t>Özet</a:t>
            </a:r>
            <a:endParaRPr lang="en-US" sz="5400" b="1" dirty="0">
              <a:solidFill>
                <a:schemeClr val="accent3">
                  <a:lumMod val="20000"/>
                  <a:lumOff val="80000"/>
                </a:schemeClr>
              </a:solidFill>
            </a:endParaRPr>
          </a:p>
        </p:txBody>
      </p:sp>
      <p:sp>
        <p:nvSpPr>
          <p:cNvPr id="15" name="Text Box 194"/>
          <p:cNvSpPr txBox="1">
            <a:spLocks noChangeArrowheads="1"/>
          </p:cNvSpPr>
          <p:nvPr/>
        </p:nvSpPr>
        <p:spPr bwMode="auto">
          <a:xfrm>
            <a:off x="10929850" y="17385160"/>
            <a:ext cx="8407576" cy="10507904"/>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a:p>
            <a:pPr eaLnBrk="1" hangingPunct="1"/>
            <a:endParaRPr lang="en-US" sz="3000" dirty="0">
              <a:latin typeface="Calibri" pitchFamily="34" charset="0"/>
            </a:endParaRPr>
          </a:p>
          <a:p>
            <a:pPr eaLnBrk="1" hangingPunct="1"/>
            <a:r>
              <a:rPr lang="en-US" sz="3000" dirty="0">
                <a:latin typeface="Calibri" pitchFamily="34" charset="0"/>
              </a:rPr>
              <a:t>Speaking of Results, yours will look better if you remember to run a spell-check on your poster! After you’ve added your content click on </a:t>
            </a:r>
            <a:r>
              <a:rPr lang="en-US" sz="3000" b="1" dirty="0">
                <a:latin typeface="Calibri" pitchFamily="34" charset="0"/>
              </a:rPr>
              <a:t>Review</a:t>
            </a:r>
            <a:r>
              <a:rPr lang="en-US" sz="3000" dirty="0">
                <a:latin typeface="Calibri" pitchFamily="34" charset="0"/>
              </a:rPr>
              <a:t>, </a:t>
            </a:r>
            <a:r>
              <a:rPr lang="en-US" sz="3000" b="1" dirty="0">
                <a:latin typeface="Calibri" pitchFamily="34" charset="0"/>
              </a:rPr>
              <a:t>Spelling</a:t>
            </a:r>
            <a:r>
              <a:rPr lang="en-US" sz="3000" dirty="0">
                <a:latin typeface="Calibri" pitchFamily="34" charset="0"/>
              </a:rPr>
              <a:t>, or press F7.</a:t>
            </a:r>
          </a:p>
        </p:txBody>
      </p:sp>
      <p:sp>
        <p:nvSpPr>
          <p:cNvPr id="33" name="Rectangle 32"/>
          <p:cNvSpPr/>
          <p:nvPr/>
        </p:nvSpPr>
        <p:spPr>
          <a:xfrm>
            <a:off x="1681515"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tr-TR" sz="5400" b="1" dirty="0">
                <a:solidFill>
                  <a:schemeClr val="accent3">
                    <a:lumMod val="20000"/>
                    <a:lumOff val="80000"/>
                  </a:schemeClr>
                </a:solidFill>
              </a:rPr>
              <a:t>Giriş</a:t>
            </a:r>
            <a:endParaRPr lang="en-US" sz="5400" b="1" dirty="0">
              <a:solidFill>
                <a:schemeClr val="accent3">
                  <a:lumMod val="20000"/>
                  <a:lumOff val="80000"/>
                </a:schemeClr>
              </a:solidFill>
            </a:endParaRPr>
          </a:p>
        </p:txBody>
      </p:sp>
      <p:sp>
        <p:nvSpPr>
          <p:cNvPr id="13" name="Text Box 192"/>
          <p:cNvSpPr txBox="1">
            <a:spLocks noChangeArrowheads="1"/>
          </p:cNvSpPr>
          <p:nvPr/>
        </p:nvSpPr>
        <p:spPr bwMode="auto">
          <a:xfrm>
            <a:off x="10929850" y="7132373"/>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4" name="Rectangle 33"/>
          <p:cNvSpPr/>
          <p:nvPr/>
        </p:nvSpPr>
        <p:spPr>
          <a:xfrm>
            <a:off x="10929850" y="6240826"/>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tr-TR" sz="5400" b="1" dirty="0">
                <a:solidFill>
                  <a:schemeClr val="accent3">
                    <a:lumMod val="20000"/>
                    <a:lumOff val="80000"/>
                  </a:schemeClr>
                </a:solidFill>
              </a:rPr>
              <a:t>Yöntem ve Materyaller</a:t>
            </a:r>
            <a:endParaRPr lang="en-US" sz="5400" b="1" dirty="0">
              <a:solidFill>
                <a:schemeClr val="accent3">
                  <a:lumMod val="20000"/>
                  <a:lumOff val="80000"/>
                </a:schemeClr>
              </a:solidFill>
            </a:endParaRPr>
          </a:p>
        </p:txBody>
      </p:sp>
      <p:sp>
        <p:nvSpPr>
          <p:cNvPr id="12" name="Text Box 191"/>
          <p:cNvSpPr txBox="1">
            <a:spLocks noChangeArrowheads="1"/>
          </p:cNvSpPr>
          <p:nvPr/>
        </p:nvSpPr>
        <p:spPr bwMode="auto">
          <a:xfrm>
            <a:off x="20178184" y="17385160"/>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5" name="Rectangle 34"/>
          <p:cNvSpPr/>
          <p:nvPr/>
        </p:nvSpPr>
        <p:spPr>
          <a:xfrm>
            <a:off x="20178184"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tr-TR" sz="5400" b="1" dirty="0">
                <a:solidFill>
                  <a:schemeClr val="accent3">
                    <a:lumMod val="20000"/>
                    <a:lumOff val="80000"/>
                  </a:schemeClr>
                </a:solidFill>
              </a:rPr>
              <a:t>Tartışma</a:t>
            </a:r>
            <a:endParaRPr lang="en-US" sz="5400" b="1" dirty="0">
              <a:solidFill>
                <a:schemeClr val="accent3">
                  <a:lumMod val="20000"/>
                  <a:lumOff val="80000"/>
                </a:schemeClr>
              </a:solidFill>
            </a:endParaRPr>
          </a:p>
        </p:txBody>
      </p:sp>
      <p:sp>
        <p:nvSpPr>
          <p:cNvPr id="14" name="Text Box 193"/>
          <p:cNvSpPr txBox="1">
            <a:spLocks noChangeArrowheads="1"/>
          </p:cNvSpPr>
          <p:nvPr/>
        </p:nvSpPr>
        <p:spPr bwMode="auto">
          <a:xfrm>
            <a:off x="20178184" y="27637946"/>
            <a:ext cx="8407576" cy="8522396"/>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6" name="Rectangle 35"/>
          <p:cNvSpPr/>
          <p:nvPr/>
        </p:nvSpPr>
        <p:spPr>
          <a:xfrm>
            <a:off x="20178184" y="26746399"/>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tr-TR" sz="5400" b="1" dirty="0">
                <a:solidFill>
                  <a:schemeClr val="accent3">
                    <a:lumMod val="20000"/>
                    <a:lumOff val="80000"/>
                  </a:schemeClr>
                </a:solidFill>
              </a:rPr>
              <a:t>Çıkarımlar</a:t>
            </a:r>
            <a:endParaRPr lang="en-US" sz="5400" b="1" dirty="0">
              <a:solidFill>
                <a:schemeClr val="accent3">
                  <a:lumMod val="20000"/>
                  <a:lumOff val="80000"/>
                </a:schemeClr>
              </a:solidFill>
            </a:endParaRP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763839099"/>
              </p:ext>
            </p:extLst>
          </p:nvPr>
        </p:nvGraphicFramePr>
        <p:xfrm>
          <a:off x="10959350" y="29696630"/>
          <a:ext cx="8407576" cy="6463709"/>
        </p:xfrm>
        <a:graphic>
          <a:graphicData uri="http://schemas.openxmlformats.org/drawingml/2006/table">
            <a:tbl>
              <a:tblPr firstRow="1" bandRow="1">
                <a:tableStyleId>{F5AB1C69-6EDB-4FF4-983F-18BD219EF322}</a:tableStyleId>
              </a:tblPr>
              <a:tblGrid>
                <a:gridCol w="2101894">
                  <a:extLst>
                    <a:ext uri="{9D8B030D-6E8A-4147-A177-3AD203B41FA5}">
                      <a16:colId xmlns:a16="http://schemas.microsoft.com/office/drawing/2014/main" val="20000"/>
                    </a:ext>
                  </a:extLst>
                </a:gridCol>
                <a:gridCol w="2101894">
                  <a:extLst>
                    <a:ext uri="{9D8B030D-6E8A-4147-A177-3AD203B41FA5}">
                      <a16:colId xmlns:a16="http://schemas.microsoft.com/office/drawing/2014/main" val="20001"/>
                    </a:ext>
                  </a:extLst>
                </a:gridCol>
                <a:gridCol w="2101894">
                  <a:extLst>
                    <a:ext uri="{9D8B030D-6E8A-4147-A177-3AD203B41FA5}">
                      <a16:colId xmlns:a16="http://schemas.microsoft.com/office/drawing/2014/main" val="20002"/>
                    </a:ext>
                  </a:extLst>
                </a:gridCol>
                <a:gridCol w="2101894">
                  <a:extLst>
                    <a:ext uri="{9D8B030D-6E8A-4147-A177-3AD203B41FA5}">
                      <a16:colId xmlns:a16="http://schemas.microsoft.com/office/drawing/2014/main" val="20003"/>
                    </a:ext>
                  </a:extLst>
                </a:gridCol>
              </a:tblGrid>
              <a:tr h="923387">
                <a:tc>
                  <a:txBody>
                    <a:bodyPr/>
                    <a:lstStyle/>
                    <a:p>
                      <a:endParaRPr lang="en-US" sz="3100" dirty="0"/>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tc>
                  <a:txBody>
                    <a:bodyPr/>
                    <a:lstStyle/>
                    <a:p>
                      <a:pPr algn="ctr"/>
                      <a:r>
                        <a:rPr lang="en-US" sz="3100" dirty="0"/>
                        <a:t>Heading</a:t>
                      </a:r>
                    </a:p>
                  </a:txBody>
                  <a:tcPr marL="84076" marR="84076" marT="44577" marB="44577" anchor="ctr">
                    <a:solidFill>
                      <a:schemeClr val="accent1">
                        <a:lumMod val="75000"/>
                      </a:schemeClr>
                    </a:solidFill>
                  </a:tcPr>
                </a:tc>
                <a:extLst>
                  <a:ext uri="{0D108BD9-81ED-4DB2-BD59-A6C34878D82A}">
                    <a16:rowId xmlns:a16="http://schemas.microsoft.com/office/drawing/2014/main" val="10000"/>
                  </a:ext>
                </a:extLst>
              </a:tr>
              <a:tr h="923387">
                <a:tc>
                  <a:txBody>
                    <a:bodyPr/>
                    <a:lstStyle/>
                    <a:p>
                      <a:r>
                        <a:rPr lang="en-US" sz="3100" dirty="0"/>
                        <a:t>Item</a:t>
                      </a:r>
                    </a:p>
                  </a:txBody>
                  <a:tcPr marL="84076" marR="84076" marT="44577" marB="44577" anchor="ctr"/>
                </a:tc>
                <a:tc>
                  <a:txBody>
                    <a:bodyPr/>
                    <a:lstStyle/>
                    <a:p>
                      <a:pPr algn="ctr"/>
                      <a:r>
                        <a:rPr lang="en-US" sz="3100" dirty="0"/>
                        <a:t>800</a:t>
                      </a:r>
                    </a:p>
                  </a:txBody>
                  <a:tcPr marL="84076" marR="84076" marT="44577" marB="44577" anchor="ctr"/>
                </a:tc>
                <a:tc>
                  <a:txBody>
                    <a:bodyPr/>
                    <a:lstStyle/>
                    <a:p>
                      <a:pPr algn="ctr"/>
                      <a:r>
                        <a:rPr lang="en-US" sz="3100" dirty="0"/>
                        <a:t>790</a:t>
                      </a:r>
                    </a:p>
                  </a:txBody>
                  <a:tcPr marL="84076" marR="84076" marT="44577" marB="44577" anchor="ctr"/>
                </a:tc>
                <a:tc>
                  <a:txBody>
                    <a:bodyPr/>
                    <a:lstStyle/>
                    <a:p>
                      <a:pPr algn="ctr"/>
                      <a:r>
                        <a:rPr lang="en-US" sz="3100" dirty="0"/>
                        <a:t>4001</a:t>
                      </a:r>
                    </a:p>
                  </a:txBody>
                  <a:tcPr marL="84076" marR="84076" marT="44577" marB="44577" anchor="ctr"/>
                </a:tc>
                <a:extLst>
                  <a:ext uri="{0D108BD9-81ED-4DB2-BD59-A6C34878D82A}">
                    <a16:rowId xmlns:a16="http://schemas.microsoft.com/office/drawing/2014/main" val="10001"/>
                  </a:ext>
                </a:extLst>
              </a:tr>
              <a:tr h="923387">
                <a:tc>
                  <a:txBody>
                    <a:bodyPr/>
                    <a:lstStyle/>
                    <a:p>
                      <a:r>
                        <a:rPr lang="en-US" sz="3100" dirty="0"/>
                        <a:t>Item</a:t>
                      </a:r>
                    </a:p>
                  </a:txBody>
                  <a:tcPr marL="84076" marR="84076" marT="44577" marB="44577" anchor="ctr"/>
                </a:tc>
                <a:tc>
                  <a:txBody>
                    <a:bodyPr/>
                    <a:lstStyle/>
                    <a:p>
                      <a:pPr algn="ctr"/>
                      <a:r>
                        <a:rPr lang="en-US" sz="3100" dirty="0"/>
                        <a:t>356</a:t>
                      </a:r>
                    </a:p>
                  </a:txBody>
                  <a:tcPr marL="84076" marR="84076" marT="44577" marB="44577" anchor="ctr"/>
                </a:tc>
                <a:tc>
                  <a:txBody>
                    <a:bodyPr/>
                    <a:lstStyle/>
                    <a:p>
                      <a:pPr algn="ctr"/>
                      <a:r>
                        <a:rPr lang="en-US" sz="3100" dirty="0"/>
                        <a:t>856</a:t>
                      </a:r>
                    </a:p>
                  </a:txBody>
                  <a:tcPr marL="84076" marR="84076" marT="44577" marB="44577" anchor="ctr"/>
                </a:tc>
                <a:tc>
                  <a:txBody>
                    <a:bodyPr/>
                    <a:lstStyle/>
                    <a:p>
                      <a:pPr algn="ctr"/>
                      <a:r>
                        <a:rPr lang="en-US" sz="3100" dirty="0"/>
                        <a:t>290</a:t>
                      </a:r>
                    </a:p>
                  </a:txBody>
                  <a:tcPr marL="84076" marR="84076" marT="44577" marB="44577" anchor="ctr"/>
                </a:tc>
                <a:extLst>
                  <a:ext uri="{0D108BD9-81ED-4DB2-BD59-A6C34878D82A}">
                    <a16:rowId xmlns:a16="http://schemas.microsoft.com/office/drawing/2014/main" val="10002"/>
                  </a:ext>
                </a:extLst>
              </a:tr>
              <a:tr h="923387">
                <a:tc>
                  <a:txBody>
                    <a:bodyPr/>
                    <a:lstStyle/>
                    <a:p>
                      <a:r>
                        <a:rPr lang="en-US" sz="3100" dirty="0"/>
                        <a:t>Item</a:t>
                      </a:r>
                    </a:p>
                  </a:txBody>
                  <a:tcPr marL="84076" marR="84076" marT="44577" marB="44577" anchor="ctr"/>
                </a:tc>
                <a:tc>
                  <a:txBody>
                    <a:bodyPr/>
                    <a:lstStyle/>
                    <a:p>
                      <a:pPr algn="ctr"/>
                      <a:r>
                        <a:rPr lang="en-US" sz="3100" dirty="0"/>
                        <a:t>228</a:t>
                      </a:r>
                    </a:p>
                  </a:txBody>
                  <a:tcPr marL="84076" marR="84076" marT="44577" marB="44577" anchor="ctr"/>
                </a:tc>
                <a:tc>
                  <a:txBody>
                    <a:bodyPr/>
                    <a:lstStyle/>
                    <a:p>
                      <a:pPr algn="ctr"/>
                      <a:r>
                        <a:rPr lang="en-US" sz="3100" dirty="0"/>
                        <a:t>134</a:t>
                      </a:r>
                    </a:p>
                  </a:txBody>
                  <a:tcPr marL="84076" marR="84076" marT="44577" marB="44577" anchor="ctr"/>
                </a:tc>
                <a:tc>
                  <a:txBody>
                    <a:bodyPr/>
                    <a:lstStyle/>
                    <a:p>
                      <a:pPr algn="ctr"/>
                      <a:r>
                        <a:rPr lang="en-US" sz="3100" dirty="0"/>
                        <a:t>238</a:t>
                      </a:r>
                    </a:p>
                  </a:txBody>
                  <a:tcPr marL="84076" marR="84076" marT="44577" marB="44577" anchor="ctr"/>
                </a:tc>
                <a:extLst>
                  <a:ext uri="{0D108BD9-81ED-4DB2-BD59-A6C34878D82A}">
                    <a16:rowId xmlns:a16="http://schemas.microsoft.com/office/drawing/2014/main" val="10003"/>
                  </a:ext>
                </a:extLst>
              </a:tr>
              <a:tr h="923387">
                <a:tc>
                  <a:txBody>
                    <a:bodyPr/>
                    <a:lstStyle/>
                    <a:p>
                      <a:r>
                        <a:rPr lang="en-US" sz="3100" dirty="0"/>
                        <a:t>Item</a:t>
                      </a:r>
                    </a:p>
                  </a:txBody>
                  <a:tcPr marL="84076" marR="84076" marT="44577" marB="44577" anchor="ctr"/>
                </a:tc>
                <a:tc>
                  <a:txBody>
                    <a:bodyPr/>
                    <a:lstStyle/>
                    <a:p>
                      <a:pPr algn="ctr"/>
                      <a:r>
                        <a:rPr lang="en-US" sz="3100" dirty="0"/>
                        <a:t>954</a:t>
                      </a:r>
                    </a:p>
                  </a:txBody>
                  <a:tcPr marL="84076" marR="84076" marT="44577" marB="44577" anchor="ctr"/>
                </a:tc>
                <a:tc>
                  <a:txBody>
                    <a:bodyPr/>
                    <a:lstStyle/>
                    <a:p>
                      <a:pPr algn="ctr"/>
                      <a:r>
                        <a:rPr lang="en-US" sz="3100" dirty="0"/>
                        <a:t>875</a:t>
                      </a:r>
                    </a:p>
                  </a:txBody>
                  <a:tcPr marL="84076" marR="84076" marT="44577" marB="44577" anchor="ctr"/>
                </a:tc>
                <a:tc>
                  <a:txBody>
                    <a:bodyPr/>
                    <a:lstStyle/>
                    <a:p>
                      <a:pPr algn="ctr"/>
                      <a:r>
                        <a:rPr lang="en-US" sz="3100" dirty="0"/>
                        <a:t>976</a:t>
                      </a:r>
                    </a:p>
                  </a:txBody>
                  <a:tcPr marL="84076" marR="84076" marT="44577" marB="44577" anchor="ctr"/>
                </a:tc>
                <a:extLst>
                  <a:ext uri="{0D108BD9-81ED-4DB2-BD59-A6C34878D82A}">
                    <a16:rowId xmlns:a16="http://schemas.microsoft.com/office/drawing/2014/main" val="10004"/>
                  </a:ext>
                </a:extLst>
              </a:tr>
              <a:tr h="923387">
                <a:tc>
                  <a:txBody>
                    <a:bodyPr/>
                    <a:lstStyle/>
                    <a:p>
                      <a:r>
                        <a:rPr lang="en-US" sz="3100" dirty="0"/>
                        <a:t>Item</a:t>
                      </a:r>
                    </a:p>
                  </a:txBody>
                  <a:tcPr marL="84076" marR="84076" marT="44577" marB="44577" anchor="ctr"/>
                </a:tc>
                <a:tc>
                  <a:txBody>
                    <a:bodyPr/>
                    <a:lstStyle/>
                    <a:p>
                      <a:pPr algn="ctr"/>
                      <a:r>
                        <a:rPr lang="en-US" sz="3100" dirty="0"/>
                        <a:t>324</a:t>
                      </a:r>
                    </a:p>
                  </a:txBody>
                  <a:tcPr marL="84076" marR="84076" marT="44577" marB="44577" anchor="ctr"/>
                </a:tc>
                <a:tc>
                  <a:txBody>
                    <a:bodyPr/>
                    <a:lstStyle/>
                    <a:p>
                      <a:pPr algn="ctr"/>
                      <a:r>
                        <a:rPr lang="en-US" sz="3100" dirty="0"/>
                        <a:t>325</a:t>
                      </a:r>
                    </a:p>
                  </a:txBody>
                  <a:tcPr marL="84076" marR="84076" marT="44577" marB="44577" anchor="ctr"/>
                </a:tc>
                <a:tc>
                  <a:txBody>
                    <a:bodyPr/>
                    <a:lstStyle/>
                    <a:p>
                      <a:pPr algn="ctr"/>
                      <a:r>
                        <a:rPr lang="en-US" sz="3100" dirty="0"/>
                        <a:t>301</a:t>
                      </a:r>
                    </a:p>
                  </a:txBody>
                  <a:tcPr marL="84076" marR="84076" marT="44577" marB="44577" anchor="ctr"/>
                </a:tc>
                <a:extLst>
                  <a:ext uri="{0D108BD9-81ED-4DB2-BD59-A6C34878D82A}">
                    <a16:rowId xmlns:a16="http://schemas.microsoft.com/office/drawing/2014/main" val="10005"/>
                  </a:ext>
                </a:extLst>
              </a:tr>
              <a:tr h="923387">
                <a:tc>
                  <a:txBody>
                    <a:bodyPr/>
                    <a:lstStyle/>
                    <a:p>
                      <a:r>
                        <a:rPr lang="en-US" sz="3100" dirty="0"/>
                        <a:t>Item</a:t>
                      </a:r>
                    </a:p>
                  </a:txBody>
                  <a:tcPr marL="84076" marR="84076" marT="44577" marB="44577" anchor="ctr"/>
                </a:tc>
                <a:tc>
                  <a:txBody>
                    <a:bodyPr/>
                    <a:lstStyle/>
                    <a:p>
                      <a:pPr algn="ctr"/>
                      <a:r>
                        <a:rPr lang="en-US" sz="3100" dirty="0"/>
                        <a:t>199</a:t>
                      </a:r>
                    </a:p>
                  </a:txBody>
                  <a:tcPr marL="84076" marR="84076" marT="44577" marB="44577" anchor="ctr"/>
                </a:tc>
                <a:tc>
                  <a:txBody>
                    <a:bodyPr/>
                    <a:lstStyle/>
                    <a:p>
                      <a:pPr algn="ctr"/>
                      <a:r>
                        <a:rPr lang="en-US" sz="3100" dirty="0"/>
                        <a:t>137</a:t>
                      </a:r>
                    </a:p>
                  </a:txBody>
                  <a:tcPr marL="84076" marR="84076" marT="44577" marB="44577" anchor="ctr"/>
                </a:tc>
                <a:tc>
                  <a:txBody>
                    <a:bodyPr/>
                    <a:lstStyle/>
                    <a:p>
                      <a:pPr algn="ctr"/>
                      <a:r>
                        <a:rPr lang="en-US" sz="3100" dirty="0"/>
                        <a:t>186</a:t>
                      </a:r>
                    </a:p>
                  </a:txBody>
                  <a:tcPr marL="84076" marR="84076" marT="44577" marB="44577"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681515" y="17385160"/>
                <a:ext cx="8407576" cy="15155908"/>
              </a:xfrm>
              <a:prstGeom prst="rect">
                <a:avLst/>
              </a:prstGeom>
              <a:solidFill>
                <a:schemeClr val="bg1"/>
              </a:solidFill>
              <a:ln w="12700">
                <a:solidFill>
                  <a:schemeClr val="accent1">
                    <a:lumMod val="75000"/>
                  </a:schemeClr>
                </a:solidFill>
              </a:ln>
              <a:effectLst/>
            </p:spPr>
            <p:txBody>
              <a:bodyPr lIns="173940" tIns="173940" rIns="173940" bIns="17394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A0 international paper size (46.8” high by 33.1” wide) but prints can be scaled up or down in size to any dimension with the same aspect ratio. For example, if you order an A1 poster (33.1” high by 23.4” wide) using this template, we will print the file at 70.6% 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681515" y="17385160"/>
                <a:ext cx="8407576" cy="15155908"/>
              </a:xfrm>
              <a:prstGeom prst="rect">
                <a:avLst/>
              </a:prstGeom>
              <a:blipFill rotWithShape="1">
                <a:blip r:embed="rId2"/>
                <a:stretch>
                  <a:fillRect l="-652" r="-144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0929850" y="16493613"/>
            <a:ext cx="8407576" cy="89154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r>
              <a:rPr lang="tr-TR" sz="5400" b="1" dirty="0">
                <a:solidFill>
                  <a:schemeClr val="accent3">
                    <a:lumMod val="20000"/>
                    <a:lumOff val="80000"/>
                  </a:schemeClr>
                </a:solidFill>
              </a:rPr>
              <a:t>Sonuçlar</a:t>
            </a:r>
            <a:endParaRPr lang="en-US" sz="5400" b="1" dirty="0">
              <a:solidFill>
                <a:schemeClr val="accent3">
                  <a:lumMod val="20000"/>
                  <a:lumOff val="80000"/>
                </a:schemeClr>
              </a:solidFill>
            </a:endParaRP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115" y="32987225"/>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5283" y="32987225"/>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11118"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6335284" y="35880399"/>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0782037" y="29119504"/>
            <a:ext cx="377380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aphicFrame>
        <p:nvGraphicFramePr>
          <p:cNvPr id="3" name="Chart 2"/>
          <p:cNvGraphicFramePr/>
          <p:nvPr>
            <p:extLst>
              <p:ext uri="{D42A27DB-BD31-4B8C-83A1-F6EECF244321}">
                <p14:modId xmlns:p14="http://schemas.microsoft.com/office/powerpoint/2010/main" val="179898658"/>
              </p:ext>
            </p:extLst>
          </p:nvPr>
        </p:nvGraphicFramePr>
        <p:xfrm>
          <a:off x="20211155" y="6686601"/>
          <a:ext cx="8407576" cy="8076380"/>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0040943" y="15156294"/>
            <a:ext cx="3793873"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Chart 1.</a:t>
            </a:r>
            <a:r>
              <a:rPr lang="en-US" sz="2400" dirty="0">
                <a:latin typeface="Calibri" pitchFamily="34" charset="0"/>
              </a:rPr>
              <a:t> Label in 24pt Calibri.</a:t>
            </a:r>
          </a:p>
        </p:txBody>
      </p:sp>
      <p:sp>
        <p:nvSpPr>
          <p:cNvPr id="31" name="Rectangle 265"/>
          <p:cNvSpPr>
            <a:spLocks noChangeAspect="1" noChangeArrowheads="1"/>
          </p:cNvSpPr>
          <p:nvPr/>
        </p:nvSpPr>
        <p:spPr bwMode="auto">
          <a:xfrm>
            <a:off x="26736094" y="1515630"/>
            <a:ext cx="2688304" cy="213971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717" tIns="39858" rIns="79717" bIns="39858" anchor="ctr"/>
          <a:lstStyle/>
          <a:p>
            <a:pPr algn="ctr" defTabSz="3826073"/>
            <a:r>
              <a:rPr lang="en-US" sz="1900" b="1" dirty="0">
                <a:latin typeface="Calibri" pitchFamily="34" charset="0"/>
              </a:rPr>
              <a:t>REPLACE THIS BOX WITH YOUR ORGANIZATION’S</a:t>
            </a:r>
          </a:p>
          <a:p>
            <a:pPr algn="ctr" defTabSz="3826073"/>
            <a:r>
              <a:rPr lang="en-US" sz="1900" b="1" dirty="0">
                <a:latin typeface="Calibri" pitchFamily="34" charset="0"/>
              </a:rPr>
              <a:t>HIGH RESOLUTION LOGO</a:t>
            </a:r>
          </a:p>
        </p:txBody>
      </p:sp>
      <p:pic>
        <p:nvPicPr>
          <p:cNvPr id="6" name="Resim 5">
            <a:extLst>
              <a:ext uri="{FF2B5EF4-FFF2-40B4-BE49-F238E27FC236}">
                <a16:creationId xmlns:a16="http://schemas.microsoft.com/office/drawing/2014/main" id="{A50ADCD2-7517-40A5-BC55-53427D944CD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6867" y="867636"/>
            <a:ext cx="3599695" cy="3599695"/>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2529</TotalTime>
  <Words>1077</Words>
  <Application>Microsoft Office PowerPoint</Application>
  <PresentationFormat>Özel</PresentationFormat>
  <Paragraphs>103</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Cambria Math</vt:lpstr>
      <vt:lpstr>Office Theme</vt:lpstr>
      <vt:lpstr>PowerPoint Sunusu</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end. müh. bol-1</cp:lastModifiedBy>
  <cp:revision>62</cp:revision>
  <cp:lastPrinted>2013-02-12T02:21:55Z</cp:lastPrinted>
  <dcterms:created xsi:type="dcterms:W3CDTF">2013-02-10T21:14:48Z</dcterms:created>
  <dcterms:modified xsi:type="dcterms:W3CDTF">2024-05-22T14:17:01Z</dcterms:modified>
</cp:coreProperties>
</file>